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18"/>
  </p:notesMasterIdLst>
  <p:handoutMasterIdLst>
    <p:handoutMasterId r:id="rId19"/>
  </p:handoutMasterIdLst>
  <p:sldIdLst>
    <p:sldId id="256" r:id="rId3"/>
    <p:sldId id="257" r:id="rId4"/>
    <p:sldId id="271" r:id="rId5"/>
    <p:sldId id="264" r:id="rId6"/>
    <p:sldId id="262" r:id="rId7"/>
    <p:sldId id="272" r:id="rId8"/>
    <p:sldId id="263" r:id="rId9"/>
    <p:sldId id="258" r:id="rId10"/>
    <p:sldId id="259" r:id="rId11"/>
    <p:sldId id="265" r:id="rId12"/>
    <p:sldId id="266" r:id="rId13"/>
    <p:sldId id="267" r:id="rId14"/>
    <p:sldId id="268" r:id="rId15"/>
    <p:sldId id="269" r:id="rId16"/>
    <p:sldId id="270"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57"/>
            <p14:sldId id="271"/>
            <p14:sldId id="264"/>
            <p14:sldId id="262"/>
            <p14:sldId id="272"/>
            <p14:sldId id="263"/>
            <p14:sldId id="258"/>
            <p14:sldId id="259"/>
            <p14:sldId id="265"/>
            <p14:sldId id="266"/>
            <p14:sldId id="267"/>
            <p14:sldId id="268"/>
            <p14:sldId id="269"/>
            <p14:sldId id="27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0D1C"/>
    <a:srgbClr val="7BBE27"/>
    <a:srgbClr val="7F7F7F"/>
    <a:srgbClr val="6D7C90"/>
    <a:srgbClr val="464948"/>
    <a:srgbClr val="E51D1C"/>
    <a:srgbClr val="353280"/>
    <a:srgbClr val="353281"/>
    <a:srgbClr val="252453"/>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52" autoAdjust="0"/>
    <p:restoredTop sz="98428" autoAdjust="0"/>
  </p:normalViewPr>
  <p:slideViewPr>
    <p:cSldViewPr snapToGrid="0">
      <p:cViewPr varScale="1">
        <p:scale>
          <a:sx n="99" d="100"/>
          <a:sy n="99" d="100"/>
        </p:scale>
        <p:origin x="102" y="3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04CAD31F-7F26-A643-94E2-66F0C2CAA4E0}" type="datetimeFigureOut">
              <a:rPr lang="en-US" smtClean="0"/>
              <a:t>1/28/2019</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E88925F8-DA6D-7B40-A296-0F2AA6DF28D9}" type="slidenum">
              <a:rPr lang="en-US" smtClean="0"/>
              <a:t>‹#›</a:t>
            </a:fld>
            <a:endParaRPr lang="en-US"/>
          </a:p>
        </p:txBody>
      </p:sp>
    </p:spTree>
    <p:extLst>
      <p:ext uri="{BB962C8B-B14F-4D97-AF65-F5344CB8AC3E}">
        <p14:creationId xmlns:p14="http://schemas.microsoft.com/office/powerpoint/2010/main" val="1773450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EC13577B-6902-467D-A26C-08A0DD5E4E03}" type="datetimeFigureOut">
              <a:rPr lang="en-US" smtClean="0"/>
              <a:t>1/28/2019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lumMod val="95000"/>
                    <a:lumOff val="5000"/>
                  </a:schemeClr>
                </a:solidFill>
              </a:rPr>
              <a:t>“I wanted to again thank you and the rest of your extraordinary team for the extremely warm welcome and insightful presentation at RAMTEC. As I stated, it’s clear to me you’ve cracked the code on the training and transitional education front… Honestly, great work. The passion is contagious, and it’s wonderful to see such a tightly knit group of individuals genuinely committed to growth within the community. More communities would thrive if they embraced those values and had the culture to back it as you guys’ clearly do.  I wanted to let you know that your previous mail was received, and I appreciate the depth and thought that went into the materials provided. In doing further research into the Tri-State region your rich presence of Aerospace activities, dominated by GE in Cincinnati, clearly presents the right circumstances for us to leverage that region and tap into a healthy ecosystem of suppliers.”  July 10, 2017 email.</a:t>
            </a:r>
          </a:p>
          <a:p>
            <a:r>
              <a:rPr lang="en-US" dirty="0">
                <a:solidFill>
                  <a:schemeClr val="tx1">
                    <a:lumMod val="95000"/>
                    <a:lumOff val="5000"/>
                  </a:schemeClr>
                </a:solidFill>
              </a:rPr>
              <a:t>— CEO Comment, major aerospace </a:t>
            </a:r>
            <a:r>
              <a:rPr lang="en-US" dirty="0" err="1">
                <a:solidFill>
                  <a:schemeClr val="tx1">
                    <a:lumMod val="95000"/>
                    <a:lumOff val="5000"/>
                  </a:schemeClr>
                </a:solidFill>
              </a:rPr>
              <a:t>compnay</a:t>
            </a:r>
            <a:endParaRPr lang="en-US" dirty="0">
              <a:solidFill>
                <a:schemeClr val="tx1">
                  <a:lumMod val="95000"/>
                  <a:lumOff val="5000"/>
                </a:schemeClr>
              </a:solidFill>
            </a:endParaRPr>
          </a:p>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7</a:t>
            </a:fld>
            <a:endParaRPr lang="en-US"/>
          </a:p>
        </p:txBody>
      </p:sp>
    </p:spTree>
    <p:extLst>
      <p:ext uri="{BB962C8B-B14F-4D97-AF65-F5344CB8AC3E}">
        <p14:creationId xmlns:p14="http://schemas.microsoft.com/office/powerpoint/2010/main" val="390859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5" name="Date Placeholder 4"/>
          <p:cNvSpPr>
            <a:spLocks noGrp="1"/>
          </p:cNvSpPr>
          <p:nvPr>
            <p:ph type="dt" sz="half" idx="10"/>
          </p:nvPr>
        </p:nvSpPr>
        <p:spPr/>
        <p:txBody>
          <a:bodyPr/>
          <a:lstStyle/>
          <a:p>
            <a:fld id="{8BEEBAAA-29B5-4AF5-BC5F-7E580C2900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7" name="Date Placeholder 6"/>
          <p:cNvSpPr>
            <a:spLocks noGrp="1"/>
          </p:cNvSpPr>
          <p:nvPr>
            <p:ph type="dt" sz="half" idx="10"/>
          </p:nvPr>
        </p:nvSpPr>
        <p:spPr/>
        <p:txBody>
          <a:bodyPr/>
          <a:lstStyle/>
          <a:p>
            <a:fld id="{8BEEBAAA-29B5-4AF5-BC5F-7E580C2900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1/28/2019</a:t>
            </a:fld>
            <a:endParaRPr lang="en-US"/>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a:t>
            </a:fld>
            <a:endParaRPr lang="en-US"/>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arionmade.or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marionmade.org/"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4841875"/>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4294967295"/>
          </p:nvPr>
        </p:nvSpPr>
        <p:spPr>
          <a:xfrm>
            <a:off x="0" y="5164105"/>
            <a:ext cx="12192000" cy="1528316"/>
          </a:xfrm>
        </p:spPr>
        <p:txBody>
          <a:bodyPr>
            <a:normAutofit/>
          </a:bodyPr>
          <a:lstStyle/>
          <a:p>
            <a:pPr marL="0" indent="0" algn="ctr">
              <a:lnSpc>
                <a:spcPct val="100000"/>
              </a:lnSpc>
              <a:spcBef>
                <a:spcPts val="0"/>
              </a:spcBef>
              <a:buNone/>
            </a:pPr>
            <a:r>
              <a:rPr lang="en-US" dirty="0"/>
              <a:t>January 2019 Update</a:t>
            </a:r>
          </a:p>
          <a:p>
            <a:pPr marL="0" indent="0" algn="ctr">
              <a:lnSpc>
                <a:spcPct val="100000"/>
              </a:lnSpc>
              <a:spcBef>
                <a:spcPts val="0"/>
              </a:spcBef>
              <a:buNone/>
            </a:pPr>
            <a:r>
              <a:rPr lang="en-US" dirty="0"/>
              <a:t>Marion City Council</a:t>
            </a:r>
          </a:p>
          <a:p>
            <a:pPr marL="0" indent="0" algn="ctr">
              <a:lnSpc>
                <a:spcPct val="100000"/>
              </a:lnSpc>
              <a:spcBef>
                <a:spcPts val="0"/>
              </a:spcBef>
              <a:buNone/>
            </a:pPr>
            <a:r>
              <a:rPr lang="en-US" sz="2000" dirty="0"/>
              <a:t>Jobs and Economic Development Committee Meeting: January 28, 2019</a:t>
            </a:r>
          </a:p>
          <a:p>
            <a:pPr marL="0" indent="0" algn="ctr">
              <a:lnSpc>
                <a:spcPct val="100000"/>
              </a:lnSpc>
              <a:spcBef>
                <a:spcPts val="0"/>
              </a:spcBef>
              <a:buNone/>
            </a:pPr>
            <a:endParaRPr lang="en-US" dirty="0"/>
          </a:p>
        </p:txBody>
      </p:sp>
      <p:pic>
        <p:nvPicPr>
          <p:cNvPr id="6" name="Picture 5" descr="Can-Do-Logono-Whi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17314" y="5064124"/>
            <a:ext cx="1462875" cy="1462875"/>
          </a:xfrm>
          <a:prstGeom prst="rect">
            <a:avLst/>
          </a:prstGeom>
        </p:spPr>
      </p:pic>
      <p:sp>
        <p:nvSpPr>
          <p:cNvPr id="9" name="Title 8"/>
          <p:cNvSpPr>
            <a:spLocks noGrp="1"/>
          </p:cNvSpPr>
          <p:nvPr>
            <p:ph type="ctrTitle"/>
          </p:nvPr>
        </p:nvSpPr>
        <p:spPr>
          <a:xfrm>
            <a:off x="0" y="2410256"/>
            <a:ext cx="12192000" cy="1415619"/>
          </a:xfrm>
        </p:spPr>
        <p:txBody>
          <a:bodyPr anchor="t" anchorCtr="0">
            <a:normAutofit/>
          </a:bodyPr>
          <a:lstStyle/>
          <a:p>
            <a:pPr algn="ctr"/>
            <a:r>
              <a:rPr lang="en-US" sz="6000" spc="-240" dirty="0">
                <a:effectLst>
                  <a:outerShdw blurRad="38100" dist="38100" dir="2700000" algn="tl">
                    <a:srgbClr val="000000">
                      <a:alpha val="43137"/>
                    </a:srgbClr>
                  </a:outerShdw>
                </a:effectLst>
                <a:latin typeface="Arial"/>
                <a:cs typeface="Arial"/>
              </a:rPr>
              <a:t>Building on Marion’s Momentum!</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180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825625"/>
            <a:ext cx="10734674" cy="4603750"/>
          </a:xfrm>
        </p:spPr>
        <p:txBody>
          <a:bodyPr>
            <a:noAutofit/>
          </a:bodyPr>
          <a:lstStyle/>
          <a:p>
            <a:r>
              <a:rPr lang="en-US" sz="2800" b="1" dirty="0">
                <a:solidFill>
                  <a:schemeClr val="tx1"/>
                </a:solidFill>
              </a:rPr>
              <a:t>Workforce Development</a:t>
            </a:r>
            <a:r>
              <a:rPr lang="en-US" sz="2800" dirty="0">
                <a:solidFill>
                  <a:schemeClr val="tx1"/>
                </a:solidFill>
              </a:rPr>
              <a:t>: Attracting the best workforce to Marion is critical to employers.  Enhanced collaboration among MTC, OSUM, Tri-Rivers CC, RAMTEC, Marion City &amp; Marion County Schools </a:t>
            </a:r>
            <a:r>
              <a:rPr lang="en-US" sz="2800" dirty="0" err="1">
                <a:solidFill>
                  <a:schemeClr val="tx1"/>
                </a:solidFill>
              </a:rPr>
              <a:t>OhioMeansJobs</a:t>
            </a:r>
            <a:r>
              <a:rPr lang="en-US" sz="2800" dirty="0">
                <a:solidFill>
                  <a:schemeClr val="tx1"/>
                </a:solidFill>
              </a:rPr>
              <a:t>: Marion County, and other workforce resources will be the focus of our business attraction/retention culture. “America’s Workforce Development Capital” is now trademarked.</a:t>
            </a:r>
          </a:p>
          <a:p>
            <a:pPr lvl="0"/>
            <a:endParaRPr lang="en-US" sz="2800" dirty="0">
              <a:solidFill>
                <a:srgbClr val="7F7F7F"/>
              </a:solidFill>
              <a:latin typeface="Arial"/>
              <a:cs typeface="Arial"/>
            </a:endParaRPr>
          </a:p>
        </p:txBody>
      </p:sp>
      <p:sp>
        <p:nvSpPr>
          <p:cNvPr id="5" name="Title 4"/>
          <p:cNvSpPr>
            <a:spLocks noGrp="1"/>
          </p:cNvSpPr>
          <p:nvPr>
            <p:ph type="title"/>
          </p:nvPr>
        </p:nvSpPr>
        <p:spPr/>
        <p:txBody>
          <a:bodyPr/>
          <a:lstStyle/>
          <a:p>
            <a:endParaRPr lang="en-US"/>
          </a:p>
        </p:txBody>
      </p:sp>
      <p:sp>
        <p:nvSpPr>
          <p:cNvPr id="6" name="Rectangle 5"/>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Our six tactics for success</a:t>
            </a:r>
          </a:p>
        </p:txBody>
      </p:sp>
      <p:pic>
        <p:nvPicPr>
          <p:cNvPr id="8" name="Picture 7" descr="Can-Do-Logono-Whit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Tree>
    <p:extLst>
      <p:ext uri="{BB962C8B-B14F-4D97-AF65-F5344CB8AC3E}">
        <p14:creationId xmlns:p14="http://schemas.microsoft.com/office/powerpoint/2010/main" val="305735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576" y="1499054"/>
            <a:ext cx="10734674" cy="5209656"/>
          </a:xfrm>
        </p:spPr>
        <p:txBody>
          <a:bodyPr>
            <a:noAutofit/>
          </a:bodyPr>
          <a:lstStyle/>
          <a:p>
            <a:pPr lvl="0"/>
            <a:r>
              <a:rPr lang="en-US" sz="2800" b="1" dirty="0">
                <a:solidFill>
                  <a:schemeClr val="tx1"/>
                </a:solidFill>
              </a:rPr>
              <a:t>New Industrial Park Promotion:</a:t>
            </a:r>
            <a:r>
              <a:rPr lang="en-US" sz="2800" dirty="0">
                <a:solidFill>
                  <a:schemeClr val="tx1"/>
                </a:solidFill>
              </a:rPr>
              <a:t> Planning for the development of a new seventy-acre park is underway on Victory Road.  Several tenants have been identified.  Groundbreaking for the first 160,000 </a:t>
            </a:r>
            <a:r>
              <a:rPr lang="en-US" sz="2800" dirty="0" err="1">
                <a:solidFill>
                  <a:schemeClr val="tx1"/>
                </a:solidFill>
              </a:rPr>
              <a:t>sq</a:t>
            </a:r>
            <a:r>
              <a:rPr lang="en-US" sz="2800" dirty="0">
                <a:solidFill>
                  <a:schemeClr val="tx1"/>
                </a:solidFill>
              </a:rPr>
              <a:t> ft building should begin this spring.  Humble Robinson LLC is the owner and developer of the park.</a:t>
            </a:r>
          </a:p>
        </p:txBody>
      </p:sp>
      <p:sp>
        <p:nvSpPr>
          <p:cNvPr id="5" name="Title 4"/>
          <p:cNvSpPr>
            <a:spLocks noGrp="1"/>
          </p:cNvSpPr>
          <p:nvPr>
            <p:ph type="title"/>
          </p:nvPr>
        </p:nvSpPr>
        <p:spPr/>
        <p:txBody>
          <a:bodyPr/>
          <a:lstStyle/>
          <a:p>
            <a:endParaRPr lang="en-US"/>
          </a:p>
        </p:txBody>
      </p:sp>
      <p:sp>
        <p:nvSpPr>
          <p:cNvPr id="6" name="Rectangle 5"/>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Our six tactics for success</a:t>
            </a:r>
          </a:p>
        </p:txBody>
      </p:sp>
      <p:pic>
        <p:nvPicPr>
          <p:cNvPr id="8" name="Picture 7" descr="Can-Do-Logono-Whit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Tree>
    <p:extLst>
      <p:ext uri="{BB962C8B-B14F-4D97-AF65-F5344CB8AC3E}">
        <p14:creationId xmlns:p14="http://schemas.microsoft.com/office/powerpoint/2010/main" val="172669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576" y="1499054"/>
            <a:ext cx="10734674" cy="5209656"/>
          </a:xfrm>
        </p:spPr>
        <p:txBody>
          <a:bodyPr>
            <a:noAutofit/>
          </a:bodyPr>
          <a:lstStyle/>
          <a:p>
            <a:r>
              <a:rPr lang="en-US" sz="2800" b="1" dirty="0">
                <a:solidFill>
                  <a:schemeClr val="tx1"/>
                </a:solidFill>
              </a:rPr>
              <a:t>Business Attraction Team Assembly:</a:t>
            </a:r>
            <a:r>
              <a:rPr lang="en-US" sz="2800" dirty="0">
                <a:solidFill>
                  <a:schemeClr val="tx1"/>
                </a:solidFill>
              </a:rPr>
              <a:t> We will continue to recruit and train a diverse and influential group of community leaders as champions.   When companies visit Marion, these champions will help us inform and engage prospects on the issues of most importance to them.</a:t>
            </a:r>
          </a:p>
          <a:p>
            <a:pPr lvl="0"/>
            <a:endParaRPr lang="en-US" sz="2800" dirty="0"/>
          </a:p>
        </p:txBody>
      </p:sp>
      <p:sp>
        <p:nvSpPr>
          <p:cNvPr id="5" name="Title 4"/>
          <p:cNvSpPr>
            <a:spLocks noGrp="1"/>
          </p:cNvSpPr>
          <p:nvPr>
            <p:ph type="title"/>
          </p:nvPr>
        </p:nvSpPr>
        <p:spPr/>
        <p:txBody>
          <a:bodyPr/>
          <a:lstStyle/>
          <a:p>
            <a:endParaRPr lang="en-US"/>
          </a:p>
        </p:txBody>
      </p:sp>
      <p:sp>
        <p:nvSpPr>
          <p:cNvPr id="6" name="Rectangle 5"/>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Our six tactics for success</a:t>
            </a:r>
          </a:p>
        </p:txBody>
      </p:sp>
      <p:pic>
        <p:nvPicPr>
          <p:cNvPr id="8" name="Picture 7" descr="Can-Do-Logono-Whit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Tree>
    <p:extLst>
      <p:ext uri="{BB962C8B-B14F-4D97-AF65-F5344CB8AC3E}">
        <p14:creationId xmlns:p14="http://schemas.microsoft.com/office/powerpoint/2010/main" val="298208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576" y="1499054"/>
            <a:ext cx="10734674" cy="5209656"/>
          </a:xfrm>
        </p:spPr>
        <p:txBody>
          <a:bodyPr>
            <a:noAutofit/>
          </a:bodyPr>
          <a:lstStyle/>
          <a:p>
            <a:r>
              <a:rPr lang="en-US" sz="2400" b="1" dirty="0">
                <a:solidFill>
                  <a:schemeClr val="tx1"/>
                </a:solidFill>
              </a:rPr>
              <a:t>Education Corridor Success Sharing:</a:t>
            </a:r>
            <a:r>
              <a:rPr lang="en-US" sz="2400" dirty="0">
                <a:solidFill>
                  <a:schemeClr val="tx1"/>
                </a:solidFill>
              </a:rPr>
              <a:t> Promotion of the huge successes of Marion City Schools and our wealth of educational resources must remain part of our business retention and attraction culture.  Marion's Graduate Pathways to Success program has received accolades from the Governor's Office of Workforce Transformation, Ohio Economic Development Association and the Ohio Department of Education.  Our industrial automation/robotics training resources are second-to-none and continue to attract prospective manufacturers. Continued collaboration between the business and educational communities will advance Marion’s workforce.</a:t>
            </a:r>
            <a:endParaRPr lang="en-US" sz="2800" dirty="0"/>
          </a:p>
        </p:txBody>
      </p:sp>
      <p:sp>
        <p:nvSpPr>
          <p:cNvPr id="5" name="Title 4"/>
          <p:cNvSpPr>
            <a:spLocks noGrp="1"/>
          </p:cNvSpPr>
          <p:nvPr>
            <p:ph type="title"/>
          </p:nvPr>
        </p:nvSpPr>
        <p:spPr/>
        <p:txBody>
          <a:bodyPr/>
          <a:lstStyle/>
          <a:p>
            <a:endParaRPr lang="en-US"/>
          </a:p>
        </p:txBody>
      </p:sp>
      <p:sp>
        <p:nvSpPr>
          <p:cNvPr id="6" name="Rectangle 5"/>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Our six tactics for success</a:t>
            </a:r>
          </a:p>
        </p:txBody>
      </p:sp>
      <p:pic>
        <p:nvPicPr>
          <p:cNvPr id="8" name="Picture 7" descr="Can-Do-Logono-Whit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Tree>
    <p:extLst>
      <p:ext uri="{BB962C8B-B14F-4D97-AF65-F5344CB8AC3E}">
        <p14:creationId xmlns:p14="http://schemas.microsoft.com/office/powerpoint/2010/main" val="361639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576" y="1499054"/>
            <a:ext cx="10734674" cy="5209656"/>
          </a:xfrm>
        </p:spPr>
        <p:txBody>
          <a:bodyPr>
            <a:noAutofit/>
          </a:bodyPr>
          <a:lstStyle/>
          <a:p>
            <a:pPr lvl="0"/>
            <a:r>
              <a:rPr lang="en-US" sz="2400" b="1" dirty="0">
                <a:solidFill>
                  <a:schemeClr val="tx1"/>
                </a:solidFill>
              </a:rPr>
              <a:t>Visits to Marion Area Company HQ Locations:</a:t>
            </a:r>
            <a:r>
              <a:rPr lang="en-US" sz="2400" dirty="0">
                <a:solidFill>
                  <a:schemeClr val="tx1"/>
                </a:solidFill>
              </a:rPr>
              <a:t> In addition to our </a:t>
            </a:r>
            <a:r>
              <a:rPr lang="en-US" sz="2400">
                <a:solidFill>
                  <a:schemeClr val="tx1"/>
                </a:solidFill>
              </a:rPr>
              <a:t>excellent relationship </a:t>
            </a:r>
            <a:r>
              <a:rPr lang="en-US" sz="2400" dirty="0">
                <a:solidFill>
                  <a:schemeClr val="tx1"/>
                </a:solidFill>
              </a:rPr>
              <a:t>with our local plant managers, we will reach out </a:t>
            </a:r>
            <a:r>
              <a:rPr lang="en-US" sz="2400">
                <a:solidFill>
                  <a:schemeClr val="tx1"/>
                </a:solidFill>
              </a:rPr>
              <a:t>to corporate </a:t>
            </a:r>
            <a:r>
              <a:rPr lang="en-US" sz="2400" dirty="0">
                <a:solidFill>
                  <a:schemeClr val="tx1"/>
                </a:solidFill>
              </a:rPr>
              <a:t>offices of our area companies speaking with people responsible for making site selection and expansion decisions.  CAN DO wants to be part of Columbus2020 and Jobs Ohio corporate visits as well.  </a:t>
            </a:r>
          </a:p>
          <a:p>
            <a:pPr lvl="0"/>
            <a:endParaRPr lang="en-US" sz="2800" dirty="0"/>
          </a:p>
        </p:txBody>
      </p:sp>
      <p:sp>
        <p:nvSpPr>
          <p:cNvPr id="5" name="Title 4"/>
          <p:cNvSpPr>
            <a:spLocks noGrp="1"/>
          </p:cNvSpPr>
          <p:nvPr>
            <p:ph type="title"/>
          </p:nvPr>
        </p:nvSpPr>
        <p:spPr/>
        <p:txBody>
          <a:bodyPr/>
          <a:lstStyle/>
          <a:p>
            <a:endParaRPr lang="en-US"/>
          </a:p>
        </p:txBody>
      </p:sp>
      <p:sp>
        <p:nvSpPr>
          <p:cNvPr id="6" name="Rectangle 5"/>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Our six tactics for success</a:t>
            </a:r>
          </a:p>
        </p:txBody>
      </p:sp>
      <p:pic>
        <p:nvPicPr>
          <p:cNvPr id="8" name="Picture 7" descr="Can-Do-Logono-Whit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Tree>
    <p:extLst>
      <p:ext uri="{BB962C8B-B14F-4D97-AF65-F5344CB8AC3E}">
        <p14:creationId xmlns:p14="http://schemas.microsoft.com/office/powerpoint/2010/main" val="269973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4859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8339" y="1793742"/>
            <a:ext cx="7536047" cy="4598451"/>
          </a:xfrm>
        </p:spPr>
        <p:txBody>
          <a:bodyPr>
            <a:normAutofit/>
          </a:bodyPr>
          <a:lstStyle/>
          <a:p>
            <a:pPr>
              <a:lnSpc>
                <a:spcPts val="2300"/>
              </a:lnSpc>
              <a:spcBef>
                <a:spcPts val="0"/>
              </a:spcBef>
              <a:spcAft>
                <a:spcPts val="2400"/>
              </a:spcAft>
            </a:pPr>
            <a:r>
              <a:rPr lang="en-US" sz="2400" b="1" dirty="0">
                <a:solidFill>
                  <a:srgbClr val="CA0D1C"/>
                </a:solidFill>
                <a:latin typeface="Arial"/>
                <a:cs typeface="Arial"/>
              </a:rPr>
              <a:t>Pride starts when you join our </a:t>
            </a:r>
            <a:r>
              <a:rPr lang="en-US" sz="2400" b="1" dirty="0" err="1">
                <a:solidFill>
                  <a:srgbClr val="CA0D1C"/>
                </a:solidFill>
                <a:latin typeface="Arial"/>
                <a:cs typeface="Arial"/>
              </a:rPr>
              <a:t>MarionMade</a:t>
            </a:r>
            <a:r>
              <a:rPr lang="en-US" sz="2400" b="1" dirty="0">
                <a:solidFill>
                  <a:srgbClr val="CA0D1C"/>
                </a:solidFill>
                <a:latin typeface="Arial"/>
                <a:cs typeface="Arial"/>
              </a:rPr>
              <a:t>! Team:</a:t>
            </a:r>
          </a:p>
          <a:p>
            <a:pPr marL="457200" indent="-457200">
              <a:lnSpc>
                <a:spcPts val="2300"/>
              </a:lnSpc>
              <a:spcBef>
                <a:spcPts val="0"/>
              </a:spcBef>
              <a:spcAft>
                <a:spcPts val="2400"/>
              </a:spcAft>
              <a:buSzPct val="119000"/>
              <a:buFont typeface="+mj-lt"/>
              <a:buAutoNum type="arabicPeriod"/>
            </a:pPr>
            <a:r>
              <a:rPr lang="en-US" sz="2400" b="1" dirty="0">
                <a:solidFill>
                  <a:schemeClr val="tx1"/>
                </a:solidFill>
                <a:latin typeface="Arial"/>
                <a:cs typeface="Arial"/>
              </a:rPr>
              <a:t>Visit the MM! website</a:t>
            </a:r>
            <a:r>
              <a:rPr lang="en-US" sz="2000" dirty="0">
                <a:solidFill>
                  <a:schemeClr val="tx1"/>
                </a:solidFill>
                <a:latin typeface="Arial"/>
                <a:cs typeface="Arial"/>
              </a:rPr>
              <a:t>, access logo artwork and guidelines </a:t>
            </a:r>
            <a:r>
              <a:rPr lang="mr-IN" sz="2000" dirty="0">
                <a:solidFill>
                  <a:schemeClr val="tx1"/>
                </a:solidFill>
                <a:latin typeface="Arial"/>
                <a:cs typeface="Arial"/>
              </a:rPr>
              <a:t>…</a:t>
            </a:r>
            <a:r>
              <a:rPr lang="en-US" sz="2000" dirty="0">
                <a:solidFill>
                  <a:schemeClr val="tx1"/>
                </a:solidFill>
                <a:latin typeface="Arial"/>
                <a:cs typeface="Arial"/>
              </a:rPr>
              <a:t> </a:t>
            </a:r>
            <a:br>
              <a:rPr lang="en-US" sz="2000" dirty="0">
                <a:solidFill>
                  <a:schemeClr val="tx1"/>
                </a:solidFill>
                <a:latin typeface="Arial"/>
                <a:cs typeface="Arial"/>
              </a:rPr>
            </a:br>
            <a:r>
              <a:rPr lang="en-US" sz="2000" dirty="0">
                <a:solidFill>
                  <a:schemeClr val="tx1"/>
                </a:solidFill>
                <a:latin typeface="Arial"/>
                <a:cs typeface="Arial"/>
              </a:rPr>
              <a:t>It’s a unifying gift to our community!</a:t>
            </a:r>
          </a:p>
          <a:p>
            <a:pPr marL="457200" indent="-457200">
              <a:lnSpc>
                <a:spcPts val="2300"/>
              </a:lnSpc>
              <a:spcBef>
                <a:spcPts val="0"/>
              </a:spcBef>
              <a:spcAft>
                <a:spcPts val="2400"/>
              </a:spcAft>
              <a:buSzPct val="119000"/>
              <a:buFont typeface="+mj-lt"/>
              <a:buAutoNum type="arabicPeriod"/>
            </a:pPr>
            <a:r>
              <a:rPr lang="en-US" sz="2400" b="1" dirty="0">
                <a:solidFill>
                  <a:schemeClr val="tx1"/>
                </a:solidFill>
                <a:latin typeface="Arial"/>
                <a:cs typeface="Arial"/>
              </a:rPr>
              <a:t>Use the logo</a:t>
            </a:r>
            <a:r>
              <a:rPr lang="en-US" sz="2400" dirty="0">
                <a:solidFill>
                  <a:schemeClr val="tx1"/>
                </a:solidFill>
                <a:latin typeface="Arial"/>
                <a:cs typeface="Arial"/>
              </a:rPr>
              <a:t> </a:t>
            </a:r>
            <a:r>
              <a:rPr lang="en-US" sz="2000" dirty="0">
                <a:solidFill>
                  <a:schemeClr val="tx1"/>
                </a:solidFill>
                <a:latin typeface="Arial"/>
                <a:cs typeface="Arial"/>
              </a:rPr>
              <a:t>on products, promotional materials and website. Remember: link back to the MM! Website.</a:t>
            </a:r>
            <a:endParaRPr lang="en-US" sz="2000" b="1" dirty="0">
              <a:solidFill>
                <a:schemeClr val="tx1"/>
              </a:solidFill>
              <a:latin typeface="Arial"/>
              <a:cs typeface="Arial"/>
            </a:endParaRPr>
          </a:p>
          <a:p>
            <a:pPr marL="457200" indent="-457200">
              <a:lnSpc>
                <a:spcPts val="2300"/>
              </a:lnSpc>
              <a:spcBef>
                <a:spcPts val="0"/>
              </a:spcBef>
              <a:spcAft>
                <a:spcPts val="2400"/>
              </a:spcAft>
              <a:buSzPct val="119000"/>
              <a:buFont typeface="+mj-lt"/>
              <a:buAutoNum type="arabicPeriod"/>
            </a:pPr>
            <a:r>
              <a:rPr lang="en-US" sz="2400" b="1" dirty="0">
                <a:solidFill>
                  <a:schemeClr val="tx1"/>
                </a:solidFill>
                <a:latin typeface="Arial"/>
                <a:cs typeface="Arial"/>
              </a:rPr>
              <a:t>Share your story</a:t>
            </a:r>
            <a:r>
              <a:rPr lang="en-US" sz="2400" dirty="0">
                <a:solidFill>
                  <a:schemeClr val="tx1"/>
                </a:solidFill>
                <a:latin typeface="Arial"/>
                <a:cs typeface="Arial"/>
              </a:rPr>
              <a:t> </a:t>
            </a:r>
            <a:r>
              <a:rPr lang="en-US" sz="2000" dirty="0">
                <a:solidFill>
                  <a:schemeClr val="tx1"/>
                </a:solidFill>
                <a:latin typeface="Arial"/>
                <a:cs typeface="Arial"/>
              </a:rPr>
              <a:t>on our website, and </a:t>
            </a:r>
            <a:br>
              <a:rPr lang="en-US" sz="2000" dirty="0">
                <a:solidFill>
                  <a:schemeClr val="tx1"/>
                </a:solidFill>
                <a:latin typeface="Arial"/>
                <a:cs typeface="Arial"/>
              </a:rPr>
            </a:br>
            <a:r>
              <a:rPr lang="en-US" sz="2000" dirty="0">
                <a:solidFill>
                  <a:schemeClr val="tx1"/>
                </a:solidFill>
                <a:latin typeface="Arial"/>
                <a:cs typeface="Arial"/>
              </a:rPr>
              <a:t>“be in it for the cause, not the applause!”</a:t>
            </a:r>
            <a:endParaRPr lang="en-US" sz="2000" b="1" dirty="0">
              <a:solidFill>
                <a:schemeClr val="tx1"/>
              </a:solidFill>
              <a:latin typeface="Arial"/>
              <a:cs typeface="Arial"/>
            </a:endParaRPr>
          </a:p>
          <a:p>
            <a:pPr>
              <a:lnSpc>
                <a:spcPts val="2300"/>
              </a:lnSpc>
              <a:spcBef>
                <a:spcPts val="0"/>
              </a:spcBef>
              <a:spcAft>
                <a:spcPts val="2400"/>
              </a:spcAft>
            </a:pPr>
            <a:r>
              <a:rPr lang="en-US" sz="2200" b="1" dirty="0">
                <a:solidFill>
                  <a:schemeClr val="tx1"/>
                </a:solidFill>
                <a:latin typeface="Arial"/>
                <a:cs typeface="Arial"/>
              </a:rPr>
              <a:t>All ships are being lifted by this rising tide. </a:t>
            </a:r>
            <a:r>
              <a:rPr lang="en-US" sz="2200" b="1" dirty="0" err="1">
                <a:solidFill>
                  <a:srgbClr val="CA0D1C"/>
                </a:solidFill>
                <a:latin typeface="Arial"/>
                <a:cs typeface="Arial"/>
              </a:rPr>
              <a:t>Pls</a:t>
            </a:r>
            <a:r>
              <a:rPr lang="en-US" sz="2200" b="1" dirty="0">
                <a:solidFill>
                  <a:srgbClr val="CA0D1C"/>
                </a:solidFill>
                <a:latin typeface="Arial"/>
                <a:cs typeface="Arial"/>
              </a:rPr>
              <a:t> Join!</a:t>
            </a:r>
          </a:p>
        </p:txBody>
      </p:sp>
      <p:pic>
        <p:nvPicPr>
          <p:cNvPr id="7" name="Picture 6" descr="Can-Do-Logono-Whit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
        <p:nvSpPr>
          <p:cNvPr id="8" name="Rectangle 7"/>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Get involved with Marion Made!</a:t>
            </a:r>
          </a:p>
        </p:txBody>
      </p:sp>
      <p:pic>
        <p:nvPicPr>
          <p:cNvPr id="13" name="Picture 12" descr="MarionMade logo1">
            <a:hlinkClick r:id="rId3"/>
          </p:cNvPr>
          <p:cNvPicPr/>
          <p:nvPr/>
        </p:nvPicPr>
        <p:blipFill>
          <a:blip r:embed="rId4">
            <a:extLst>
              <a:ext uri="{28A0092B-C50C-407E-A947-70E740481C1C}">
                <a14:useLocalDpi xmlns:a14="http://schemas.microsoft.com/office/drawing/2010/main"/>
              </a:ext>
            </a:extLst>
          </a:blip>
          <a:srcRect/>
          <a:stretch>
            <a:fillRect/>
          </a:stretch>
        </p:blipFill>
        <p:spPr bwMode="auto">
          <a:xfrm>
            <a:off x="553992" y="1912075"/>
            <a:ext cx="3315965" cy="738652"/>
          </a:xfrm>
          <a:prstGeom prst="rect">
            <a:avLst/>
          </a:prstGeom>
          <a:noFill/>
          <a:ln>
            <a:noFill/>
          </a:ln>
        </p:spPr>
      </p:pic>
      <p:sp>
        <p:nvSpPr>
          <p:cNvPr id="2" name="TextBox 1"/>
          <p:cNvSpPr txBox="1"/>
          <p:nvPr/>
        </p:nvSpPr>
        <p:spPr>
          <a:xfrm>
            <a:off x="600092" y="2889048"/>
            <a:ext cx="3153975" cy="2677656"/>
          </a:xfrm>
          <a:prstGeom prst="rect">
            <a:avLst/>
          </a:prstGeom>
          <a:noFill/>
        </p:spPr>
        <p:txBody>
          <a:bodyPr wrap="square" rtlCol="0">
            <a:spAutoFit/>
          </a:bodyPr>
          <a:lstStyle/>
          <a:p>
            <a:pPr algn="ctr"/>
            <a:r>
              <a:rPr lang="en-US" sz="2800" i="1" dirty="0">
                <a:latin typeface="Arial"/>
                <a:cs typeface="Arial"/>
              </a:rPr>
              <a:t>Studies show that when a community has pride in itself, the community prospers.</a:t>
            </a:r>
          </a:p>
          <a:p>
            <a:endParaRPr lang="en-US" sz="2800" i="1" dirty="0">
              <a:latin typeface="Arial"/>
              <a:cs typeface="Arial"/>
            </a:endParaRPr>
          </a:p>
        </p:txBody>
      </p:sp>
    </p:spTree>
    <p:extLst>
      <p:ext uri="{BB962C8B-B14F-4D97-AF65-F5344CB8AC3E}">
        <p14:creationId xmlns:p14="http://schemas.microsoft.com/office/powerpoint/2010/main" val="68267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637" y="325578"/>
            <a:ext cx="6940420" cy="707509"/>
          </a:xfrm>
        </p:spPr>
        <p:txBody>
          <a:bodyPr>
            <a:normAutofit/>
          </a:bodyPr>
          <a:lstStyle/>
          <a:p>
            <a:pPr algn="ctr"/>
            <a:r>
              <a:rPr lang="en-US" dirty="0"/>
              <a:t>Columbus 2020 Region</a:t>
            </a:r>
          </a:p>
        </p:txBody>
      </p:sp>
      <p:sp>
        <p:nvSpPr>
          <p:cNvPr id="16" name="5-Point Star 15"/>
          <p:cNvSpPr/>
          <p:nvPr/>
        </p:nvSpPr>
        <p:spPr>
          <a:xfrm>
            <a:off x="6598920" y="2438400"/>
            <a:ext cx="182880" cy="1828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rotWithShape="1">
          <a:blip r:embed="rId2"/>
          <a:srcRect l="19120" t="39502" r="61761" b="12760"/>
          <a:stretch/>
        </p:blipFill>
        <p:spPr>
          <a:xfrm>
            <a:off x="4114800" y="1524001"/>
            <a:ext cx="6126480" cy="5162757"/>
          </a:xfrm>
          <a:prstGeom prst="rect">
            <a:avLst/>
          </a:prstGeom>
        </p:spPr>
      </p:pic>
      <p:sp>
        <p:nvSpPr>
          <p:cNvPr id="18" name="5-Point Star 17"/>
          <p:cNvSpPr/>
          <p:nvPr/>
        </p:nvSpPr>
        <p:spPr>
          <a:xfrm>
            <a:off x="6477000" y="2895600"/>
            <a:ext cx="3048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3"/>
          <a:srcRect l="11250" t="31250" r="73984" b="41667"/>
          <a:stretch/>
        </p:blipFill>
        <p:spPr>
          <a:xfrm>
            <a:off x="1704952" y="3143061"/>
            <a:ext cx="2363374" cy="1463040"/>
          </a:xfrm>
          <a:prstGeom prst="rect">
            <a:avLst/>
          </a:prstGeom>
        </p:spPr>
      </p:pic>
    </p:spTree>
    <p:extLst>
      <p:ext uri="{BB962C8B-B14F-4D97-AF65-F5344CB8AC3E}">
        <p14:creationId xmlns:p14="http://schemas.microsoft.com/office/powerpoint/2010/main" val="1519948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0867" y="2100791"/>
            <a:ext cx="4167753" cy="4757209"/>
          </a:xfrm>
        </p:spPr>
        <p:txBody>
          <a:bodyPr>
            <a:normAutofit/>
          </a:bodyPr>
          <a:lstStyle/>
          <a:p>
            <a:pPr>
              <a:lnSpc>
                <a:spcPts val="2000"/>
              </a:lnSpc>
              <a:spcBef>
                <a:spcPts val="0"/>
              </a:spcBef>
            </a:pPr>
            <a:r>
              <a:rPr lang="en-US" sz="2000" b="1" dirty="0">
                <a:solidFill>
                  <a:srgbClr val="353280"/>
                </a:solidFill>
              </a:rPr>
              <a:t>Nucor</a:t>
            </a:r>
          </a:p>
          <a:p>
            <a:pPr>
              <a:lnSpc>
                <a:spcPts val="2000"/>
              </a:lnSpc>
              <a:spcBef>
                <a:spcPts val="0"/>
              </a:spcBef>
            </a:pPr>
            <a:r>
              <a:rPr lang="en-US" sz="2000" b="1" dirty="0">
                <a:solidFill>
                  <a:srgbClr val="353280"/>
                </a:solidFill>
              </a:rPr>
              <a:t>POET </a:t>
            </a:r>
            <a:r>
              <a:rPr lang="en-US" sz="2000" b="1" dirty="0" err="1">
                <a:solidFill>
                  <a:srgbClr val="353280"/>
                </a:solidFill>
              </a:rPr>
              <a:t>Biorefinery</a:t>
            </a:r>
            <a:endParaRPr lang="en-US" sz="2000" b="1" dirty="0">
              <a:solidFill>
                <a:srgbClr val="353280"/>
              </a:solidFill>
            </a:endParaRPr>
          </a:p>
          <a:p>
            <a:pPr>
              <a:lnSpc>
                <a:spcPts val="2000"/>
              </a:lnSpc>
              <a:spcBef>
                <a:spcPts val="0"/>
              </a:spcBef>
            </a:pPr>
            <a:r>
              <a:rPr lang="en-US" sz="2000" b="1" dirty="0">
                <a:solidFill>
                  <a:srgbClr val="353280"/>
                </a:solidFill>
              </a:rPr>
              <a:t>Marion Industries</a:t>
            </a:r>
          </a:p>
          <a:p>
            <a:pPr>
              <a:lnSpc>
                <a:spcPts val="2000"/>
              </a:lnSpc>
              <a:spcBef>
                <a:spcPts val="0"/>
              </a:spcBef>
            </a:pPr>
            <a:r>
              <a:rPr lang="en-US" sz="2000" b="1" dirty="0">
                <a:solidFill>
                  <a:srgbClr val="353280"/>
                </a:solidFill>
              </a:rPr>
              <a:t>Marion Industrial Center &amp; Intermodal Facility</a:t>
            </a:r>
          </a:p>
          <a:p>
            <a:pPr>
              <a:lnSpc>
                <a:spcPts val="2000"/>
              </a:lnSpc>
              <a:spcBef>
                <a:spcPts val="0"/>
              </a:spcBef>
            </a:pPr>
            <a:r>
              <a:rPr lang="en-US" sz="2000" b="1" dirty="0">
                <a:solidFill>
                  <a:srgbClr val="353280"/>
                </a:solidFill>
              </a:rPr>
              <a:t>Central Ohio Farmers Coop</a:t>
            </a:r>
          </a:p>
          <a:p>
            <a:pPr>
              <a:lnSpc>
                <a:spcPts val="2000"/>
              </a:lnSpc>
              <a:spcBef>
                <a:spcPts val="0"/>
              </a:spcBef>
            </a:pPr>
            <a:r>
              <a:rPr lang="en-US" sz="2000" b="1" dirty="0" err="1">
                <a:solidFill>
                  <a:srgbClr val="353280"/>
                </a:solidFill>
              </a:rPr>
              <a:t>Sakamura</a:t>
            </a:r>
            <a:r>
              <a:rPr lang="en-US" sz="2000" b="1" dirty="0">
                <a:solidFill>
                  <a:srgbClr val="353280"/>
                </a:solidFill>
              </a:rPr>
              <a:t> USA</a:t>
            </a:r>
          </a:p>
          <a:p>
            <a:pPr>
              <a:lnSpc>
                <a:spcPts val="2000"/>
              </a:lnSpc>
              <a:spcBef>
                <a:spcPts val="0"/>
              </a:spcBef>
            </a:pPr>
            <a:r>
              <a:rPr lang="en-US" sz="2000" b="1" dirty="0">
                <a:solidFill>
                  <a:srgbClr val="353280"/>
                </a:solidFill>
              </a:rPr>
              <a:t>Whirlpool</a:t>
            </a:r>
          </a:p>
          <a:p>
            <a:pPr>
              <a:lnSpc>
                <a:spcPts val="2000"/>
              </a:lnSpc>
              <a:spcBef>
                <a:spcPts val="0"/>
              </a:spcBef>
            </a:pPr>
            <a:r>
              <a:rPr lang="en-US" sz="2000" b="1" dirty="0">
                <a:solidFill>
                  <a:srgbClr val="353280"/>
                </a:solidFill>
              </a:rPr>
              <a:t>OhioHealth</a:t>
            </a:r>
          </a:p>
          <a:p>
            <a:pPr>
              <a:lnSpc>
                <a:spcPts val="2000"/>
              </a:lnSpc>
              <a:spcBef>
                <a:spcPts val="0"/>
              </a:spcBef>
            </a:pPr>
            <a:r>
              <a:rPr lang="en-US" sz="2000" b="1" dirty="0" err="1">
                <a:solidFill>
                  <a:srgbClr val="353280"/>
                </a:solidFill>
              </a:rPr>
              <a:t>RobotWorx</a:t>
            </a:r>
            <a:endParaRPr lang="en-US" sz="2000" b="1" dirty="0">
              <a:solidFill>
                <a:srgbClr val="353280"/>
              </a:solidFill>
            </a:endParaRPr>
          </a:p>
          <a:p>
            <a:pPr>
              <a:lnSpc>
                <a:spcPts val="2000"/>
              </a:lnSpc>
              <a:spcBef>
                <a:spcPts val="0"/>
              </a:spcBef>
            </a:pPr>
            <a:r>
              <a:rPr lang="en-US" sz="2000" b="1" dirty="0">
                <a:solidFill>
                  <a:srgbClr val="353280"/>
                </a:solidFill>
              </a:rPr>
              <a:t>Morral Companies</a:t>
            </a:r>
          </a:p>
          <a:p>
            <a:pPr>
              <a:lnSpc>
                <a:spcPts val="2000"/>
              </a:lnSpc>
              <a:spcBef>
                <a:spcPts val="0"/>
              </a:spcBef>
            </a:pPr>
            <a:r>
              <a:rPr lang="en-US" sz="2000" b="1" dirty="0">
                <a:solidFill>
                  <a:srgbClr val="353280"/>
                </a:solidFill>
              </a:rPr>
              <a:t>Humble/Robinson Venture</a:t>
            </a:r>
          </a:p>
        </p:txBody>
      </p:sp>
      <p:grpSp>
        <p:nvGrpSpPr>
          <p:cNvPr id="6" name="Group 5"/>
          <p:cNvGrpSpPr/>
          <p:nvPr/>
        </p:nvGrpSpPr>
        <p:grpSpPr>
          <a:xfrm>
            <a:off x="515882" y="2191401"/>
            <a:ext cx="4199064" cy="2999724"/>
            <a:chOff x="6354044" y="1588812"/>
            <a:chExt cx="5429260" cy="387855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b="5288"/>
            <a:stretch/>
          </p:blipFill>
          <p:spPr>
            <a:xfrm>
              <a:off x="6354044" y="1588812"/>
              <a:ext cx="5429260" cy="387855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335149" y="2016679"/>
              <a:ext cx="3082382" cy="307776"/>
            </a:xfrm>
            <a:prstGeom prst="rect">
              <a:avLst/>
            </a:prstGeom>
            <a:noFill/>
          </p:spPr>
          <p:txBody>
            <a:bodyPr wrap="square" rtlCol="0">
              <a:spAutoFit/>
            </a:bodyPr>
            <a:lstStyle/>
            <a:p>
              <a:pPr algn="ctr"/>
              <a:r>
                <a:rPr lang="en-US" sz="1400" dirty="0">
                  <a:solidFill>
                    <a:srgbClr val="4C4C4C"/>
                  </a:solidFill>
                  <a:latin typeface="Arial"/>
                  <a:cs typeface="Arial"/>
                </a:rPr>
                <a:t>Tuesday, August 15, 2017 </a:t>
              </a:r>
            </a:p>
          </p:txBody>
        </p:sp>
      </p:grpSp>
      <p:pic>
        <p:nvPicPr>
          <p:cNvPr id="7" name="Picture 6" descr="Can-Do-Logono-Whi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
        <p:nvSpPr>
          <p:cNvPr id="8" name="Rectangle 7"/>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2017 was a very good year…</a:t>
            </a:r>
          </a:p>
        </p:txBody>
      </p:sp>
      <p:sp>
        <p:nvSpPr>
          <p:cNvPr id="10" name="TextBox 9"/>
          <p:cNvSpPr txBox="1"/>
          <p:nvPr/>
        </p:nvSpPr>
        <p:spPr>
          <a:xfrm>
            <a:off x="422275" y="1390650"/>
            <a:ext cx="11563350" cy="892552"/>
          </a:xfrm>
          <a:prstGeom prst="rect">
            <a:avLst/>
          </a:prstGeom>
          <a:noFill/>
        </p:spPr>
        <p:txBody>
          <a:bodyPr wrap="square" rtlCol="0">
            <a:spAutoFit/>
          </a:bodyPr>
          <a:lstStyle/>
          <a:p>
            <a:r>
              <a:rPr lang="en-US" sz="2600" dirty="0">
                <a:solidFill>
                  <a:srgbClr val="7F7F7F"/>
                </a:solidFill>
                <a:latin typeface="Arial"/>
                <a:cs typeface="Arial"/>
              </a:rPr>
              <a:t>Surpassed goal of </a:t>
            </a:r>
            <a:r>
              <a:rPr lang="en-US" sz="2600" b="1" dirty="0">
                <a:solidFill>
                  <a:srgbClr val="7F7F7F"/>
                </a:solidFill>
                <a:latin typeface="Arial"/>
                <a:cs typeface="Arial"/>
              </a:rPr>
              <a:t>$50 million new capital investment </a:t>
            </a:r>
            <a:r>
              <a:rPr lang="en-US" sz="2600" dirty="0">
                <a:solidFill>
                  <a:srgbClr val="7F7F7F"/>
                </a:solidFill>
                <a:latin typeface="Arial"/>
                <a:cs typeface="Arial"/>
              </a:rPr>
              <a:t>and </a:t>
            </a:r>
            <a:r>
              <a:rPr lang="en-US" sz="2600" b="1" dirty="0">
                <a:solidFill>
                  <a:srgbClr val="7F7F7F"/>
                </a:solidFill>
                <a:latin typeface="Arial"/>
                <a:cs typeface="Arial"/>
              </a:rPr>
              <a:t>400 new jobs</a:t>
            </a:r>
            <a:br>
              <a:rPr lang="en-US" sz="2600" b="1" dirty="0">
                <a:solidFill>
                  <a:srgbClr val="7F7F7F"/>
                </a:solidFill>
                <a:latin typeface="Arial"/>
                <a:cs typeface="Arial"/>
              </a:rPr>
            </a:br>
            <a:endParaRPr lang="en-US" sz="2600" b="1" dirty="0">
              <a:solidFill>
                <a:srgbClr val="7F7F7F"/>
              </a:solidFill>
              <a:latin typeface="Arial"/>
              <a:cs typeface="Arial"/>
            </a:endParaRPr>
          </a:p>
        </p:txBody>
      </p:sp>
      <p:sp>
        <p:nvSpPr>
          <p:cNvPr id="11" name="Right Brace 10"/>
          <p:cNvSpPr/>
          <p:nvPr/>
        </p:nvSpPr>
        <p:spPr>
          <a:xfrm>
            <a:off x="8636000" y="2191401"/>
            <a:ext cx="555625" cy="4561563"/>
          </a:xfrm>
          <a:prstGeom prst="rightBrace">
            <a:avLst>
              <a:gd name="adj1" fmla="val 8333"/>
              <a:gd name="adj2" fmla="val 25446"/>
            </a:avLst>
          </a:prstGeom>
          <a:ln w="19050"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9191625" y="2905125"/>
            <a:ext cx="2254250" cy="2249911"/>
          </a:xfrm>
          <a:prstGeom prst="rect">
            <a:avLst/>
          </a:prstGeom>
          <a:noFill/>
        </p:spPr>
        <p:txBody>
          <a:bodyPr wrap="square" rtlCol="0">
            <a:spAutoFit/>
          </a:bodyPr>
          <a:lstStyle/>
          <a:p>
            <a:pPr algn="ctr">
              <a:lnSpc>
                <a:spcPts val="3180"/>
              </a:lnSpc>
            </a:pPr>
            <a:r>
              <a:rPr lang="en-US" sz="6000" b="1" dirty="0">
                <a:solidFill>
                  <a:srgbClr val="353280"/>
                </a:solidFill>
              </a:rPr>
              <a:t>$300</a:t>
            </a:r>
            <a:r>
              <a:rPr lang="en-US" sz="3200" b="1" dirty="0">
                <a:solidFill>
                  <a:srgbClr val="353280"/>
                </a:solidFill>
              </a:rPr>
              <a:t> Million</a:t>
            </a:r>
          </a:p>
          <a:p>
            <a:pPr algn="ctr">
              <a:lnSpc>
                <a:spcPts val="3180"/>
              </a:lnSpc>
            </a:pPr>
            <a:r>
              <a:rPr lang="en-US" sz="3200" b="1" dirty="0">
                <a:solidFill>
                  <a:srgbClr val="353280"/>
                </a:solidFill>
              </a:rPr>
              <a:t> &amp;</a:t>
            </a:r>
            <a:endParaRPr lang="en-US" sz="800" dirty="0">
              <a:solidFill>
                <a:srgbClr val="353280"/>
              </a:solidFill>
            </a:endParaRPr>
          </a:p>
          <a:p>
            <a:pPr algn="ctr">
              <a:lnSpc>
                <a:spcPts val="4980"/>
              </a:lnSpc>
            </a:pPr>
            <a:r>
              <a:rPr lang="en-US" sz="6000" b="1" dirty="0">
                <a:solidFill>
                  <a:srgbClr val="353280"/>
                </a:solidFill>
              </a:rPr>
              <a:t>700 </a:t>
            </a:r>
          </a:p>
          <a:p>
            <a:pPr algn="ctr">
              <a:lnSpc>
                <a:spcPts val="1980"/>
              </a:lnSpc>
            </a:pPr>
            <a:r>
              <a:rPr lang="en-US" sz="3200" b="1" dirty="0">
                <a:solidFill>
                  <a:srgbClr val="353280"/>
                </a:solidFill>
              </a:rPr>
              <a:t>Jobs!</a:t>
            </a:r>
          </a:p>
        </p:txBody>
      </p:sp>
    </p:spTree>
    <p:extLst>
      <p:ext uri="{BB962C8B-B14F-4D97-AF65-F5344CB8AC3E}">
        <p14:creationId xmlns:p14="http://schemas.microsoft.com/office/powerpoint/2010/main" val="122117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65159" y="231446"/>
            <a:ext cx="11555274" cy="871139"/>
          </a:xfrm>
          <a:prstGeom prst="rect">
            <a:avLst/>
          </a:prstGeom>
          <a:solidFill>
            <a:schemeClr val="bg1"/>
          </a:solidFill>
          <a:effectLst>
            <a:glow rad="127000">
              <a:schemeClr val="bg1"/>
            </a:glow>
          </a:effectLst>
        </p:spPr>
      </p:pic>
      <p:grpSp>
        <p:nvGrpSpPr>
          <p:cNvPr id="33" name="Group 32"/>
          <p:cNvGrpSpPr/>
          <p:nvPr/>
        </p:nvGrpSpPr>
        <p:grpSpPr>
          <a:xfrm>
            <a:off x="3433089" y="1116538"/>
            <a:ext cx="4870521" cy="5067584"/>
            <a:chOff x="1744454" y="983507"/>
            <a:chExt cx="5302032" cy="5516557"/>
          </a:xfrm>
        </p:grpSpPr>
        <p:sp>
          <p:nvSpPr>
            <p:cNvPr id="21" name="TextBox 20"/>
            <p:cNvSpPr txBox="1"/>
            <p:nvPr/>
          </p:nvSpPr>
          <p:spPr>
            <a:xfrm>
              <a:off x="1758410" y="983507"/>
              <a:ext cx="5219411" cy="502567"/>
            </a:xfrm>
            <a:prstGeom prst="rect">
              <a:avLst/>
            </a:prstGeom>
            <a:noFill/>
          </p:spPr>
          <p:txBody>
            <a:bodyPr wrap="square" rtlCol="0">
              <a:spAutoFit/>
            </a:bodyPr>
            <a:lstStyle/>
            <a:p>
              <a:pPr algn="ctr"/>
              <a:r>
                <a:rPr lang="en-US" sz="2400" b="1" dirty="0">
                  <a:solidFill>
                    <a:srgbClr val="7F7F7F"/>
                  </a:solidFill>
                  <a:latin typeface="Arial"/>
                  <a:cs typeface="Arial"/>
                </a:rPr>
                <a:t>2017 YTD RESULTS</a:t>
              </a:r>
            </a:p>
          </p:txBody>
        </p:sp>
        <p:grpSp>
          <p:nvGrpSpPr>
            <p:cNvPr id="32" name="Group 31"/>
            <p:cNvGrpSpPr/>
            <p:nvPr/>
          </p:nvGrpSpPr>
          <p:grpSpPr>
            <a:xfrm>
              <a:off x="1744454" y="1535243"/>
              <a:ext cx="5302032" cy="4964821"/>
              <a:chOff x="1744454" y="1535243"/>
              <a:chExt cx="5302032" cy="4964821"/>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44454" y="1535243"/>
                <a:ext cx="5177545" cy="4964821"/>
              </a:xfrm>
              <a:prstGeom prst="rect">
                <a:avLst/>
              </a:prstGeom>
              <a:solidFill>
                <a:schemeClr val="bg1"/>
              </a:solidFill>
              <a:effectLst>
                <a:glow rad="127000">
                  <a:schemeClr val="bg1"/>
                </a:glow>
              </a:effectLst>
            </p:spPr>
          </p:pic>
          <p:sp>
            <p:nvSpPr>
              <p:cNvPr id="17" name="Oval 16"/>
              <p:cNvSpPr/>
              <p:nvPr/>
            </p:nvSpPr>
            <p:spPr>
              <a:xfrm>
                <a:off x="2972552" y="3419405"/>
                <a:ext cx="1367653" cy="55827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5970789" y="4954646"/>
                <a:ext cx="1075697" cy="45832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3736774" y="4995392"/>
                <a:ext cx="1075697" cy="45832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7" name="Oval 26"/>
          <p:cNvSpPr/>
          <p:nvPr/>
        </p:nvSpPr>
        <p:spPr>
          <a:xfrm>
            <a:off x="540136" y="2861135"/>
            <a:ext cx="2809218" cy="1828333"/>
          </a:xfrm>
          <a:prstGeom prst="ellipse">
            <a:avLst/>
          </a:prstGeom>
          <a:solidFill>
            <a:srgbClr val="3532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5900"/>
              </a:lnSpc>
            </a:pPr>
            <a:r>
              <a:rPr lang="en-US" sz="6000" dirty="0"/>
              <a:t>700</a:t>
            </a:r>
          </a:p>
          <a:p>
            <a:pPr algn="ctr">
              <a:lnSpc>
                <a:spcPts val="2300"/>
              </a:lnSpc>
            </a:pPr>
            <a:r>
              <a:rPr lang="en-US" dirty="0"/>
              <a:t>New MARION Jobs</a:t>
            </a:r>
          </a:p>
        </p:txBody>
      </p:sp>
      <p:sp>
        <p:nvSpPr>
          <p:cNvPr id="30" name="Isosceles Triangle 29"/>
          <p:cNvSpPr/>
          <p:nvPr/>
        </p:nvSpPr>
        <p:spPr>
          <a:xfrm rot="14281885">
            <a:off x="7649029" y="1561124"/>
            <a:ext cx="316276" cy="4389888"/>
          </a:xfrm>
          <a:prstGeom prst="triangle">
            <a:avLst>
              <a:gd name="adj" fmla="val 43212"/>
            </a:avLst>
          </a:prstGeom>
          <a:solidFill>
            <a:srgbClr val="3532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Isosceles Triangle 30"/>
          <p:cNvSpPr/>
          <p:nvPr/>
        </p:nvSpPr>
        <p:spPr>
          <a:xfrm rot="13559643">
            <a:off x="8623039" y="2414106"/>
            <a:ext cx="511020" cy="2945984"/>
          </a:xfrm>
          <a:prstGeom prst="triangle">
            <a:avLst>
              <a:gd name="adj" fmla="val 43212"/>
            </a:avLst>
          </a:prstGeom>
          <a:solidFill>
            <a:srgbClr val="3532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8428652" y="1534118"/>
            <a:ext cx="3447593" cy="1745717"/>
          </a:xfrm>
          <a:prstGeom prst="ellipse">
            <a:avLst/>
          </a:prstGeom>
          <a:solidFill>
            <a:srgbClr val="3532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5900"/>
              </a:lnSpc>
            </a:pPr>
            <a:r>
              <a:rPr lang="en-US" sz="4800" dirty="0"/>
              <a:t>$</a:t>
            </a:r>
            <a:r>
              <a:rPr lang="en-US" sz="6000" dirty="0"/>
              <a:t>200M</a:t>
            </a:r>
          </a:p>
          <a:p>
            <a:pPr algn="ctr">
              <a:lnSpc>
                <a:spcPts val="2300"/>
              </a:lnSpc>
            </a:pPr>
            <a:r>
              <a:rPr lang="en-US" dirty="0"/>
              <a:t>New MARION Asset Investments</a:t>
            </a:r>
          </a:p>
        </p:txBody>
      </p:sp>
      <p:pic>
        <p:nvPicPr>
          <p:cNvPr id="34" name="Picture 33" descr="Can-Do-Logono-Whit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Tree>
    <p:extLst>
      <p:ext uri="{BB962C8B-B14F-4D97-AF65-F5344CB8AC3E}">
        <p14:creationId xmlns:p14="http://schemas.microsoft.com/office/powerpoint/2010/main" val="157912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031" y="1480930"/>
            <a:ext cx="6646334" cy="5263902"/>
          </a:xfrm>
        </p:spPr>
        <p:txBody>
          <a:bodyPr>
            <a:normAutofit/>
          </a:bodyPr>
          <a:lstStyle/>
          <a:p>
            <a:pPr>
              <a:lnSpc>
                <a:spcPts val="2000"/>
              </a:lnSpc>
              <a:spcBef>
                <a:spcPts val="0"/>
              </a:spcBef>
            </a:pPr>
            <a:r>
              <a:rPr lang="en-US" sz="2000" b="1" dirty="0">
                <a:solidFill>
                  <a:srgbClr val="353280"/>
                </a:solidFill>
              </a:rPr>
              <a:t>CenMac Tools – $8.6 Million</a:t>
            </a:r>
          </a:p>
          <a:p>
            <a:pPr>
              <a:lnSpc>
                <a:spcPts val="2000"/>
              </a:lnSpc>
              <a:spcBef>
                <a:spcPts val="0"/>
              </a:spcBef>
            </a:pPr>
            <a:r>
              <a:rPr lang="en-US" sz="2000" b="1" dirty="0">
                <a:solidFill>
                  <a:srgbClr val="353280"/>
                </a:solidFill>
              </a:rPr>
              <a:t>Project High Garden – New Facility</a:t>
            </a:r>
          </a:p>
          <a:p>
            <a:pPr>
              <a:lnSpc>
                <a:spcPts val="2000"/>
              </a:lnSpc>
              <a:spcBef>
                <a:spcPts val="0"/>
              </a:spcBef>
            </a:pPr>
            <a:r>
              <a:rPr lang="en-US" sz="2000" b="1" dirty="0">
                <a:solidFill>
                  <a:srgbClr val="353280"/>
                </a:solidFill>
              </a:rPr>
              <a:t>Project Berliner – New Building</a:t>
            </a:r>
          </a:p>
          <a:p>
            <a:pPr>
              <a:lnSpc>
                <a:spcPts val="2000"/>
              </a:lnSpc>
              <a:spcBef>
                <a:spcPts val="0"/>
              </a:spcBef>
            </a:pPr>
            <a:r>
              <a:rPr lang="en-US" sz="2000" b="1" dirty="0">
                <a:solidFill>
                  <a:srgbClr val="353280"/>
                </a:solidFill>
              </a:rPr>
              <a:t>Project Baron – New Building</a:t>
            </a:r>
          </a:p>
          <a:p>
            <a:pPr>
              <a:lnSpc>
                <a:spcPts val="2000"/>
              </a:lnSpc>
              <a:spcBef>
                <a:spcPts val="0"/>
              </a:spcBef>
            </a:pPr>
            <a:r>
              <a:rPr lang="en-US" sz="2000" b="1" dirty="0">
                <a:solidFill>
                  <a:srgbClr val="353280"/>
                </a:solidFill>
              </a:rPr>
              <a:t>Simcote – $3.5 Million</a:t>
            </a:r>
          </a:p>
          <a:p>
            <a:pPr>
              <a:lnSpc>
                <a:spcPts val="2000"/>
              </a:lnSpc>
              <a:spcBef>
                <a:spcPts val="0"/>
              </a:spcBef>
            </a:pPr>
            <a:r>
              <a:rPr lang="en-US" sz="2000" b="1" dirty="0">
                <a:solidFill>
                  <a:srgbClr val="353280"/>
                </a:solidFill>
              </a:rPr>
              <a:t>Project Timber – Expansion at MIC</a:t>
            </a:r>
          </a:p>
          <a:p>
            <a:pPr>
              <a:lnSpc>
                <a:spcPts val="2000"/>
              </a:lnSpc>
              <a:spcBef>
                <a:spcPts val="0"/>
              </a:spcBef>
            </a:pPr>
            <a:r>
              <a:rPr lang="en-US" sz="2000" b="1" dirty="0">
                <a:solidFill>
                  <a:srgbClr val="353280"/>
                </a:solidFill>
              </a:rPr>
              <a:t>Project Enterra – Upgrade of Existing Building</a:t>
            </a:r>
          </a:p>
          <a:p>
            <a:pPr>
              <a:lnSpc>
                <a:spcPts val="2000"/>
              </a:lnSpc>
              <a:spcBef>
                <a:spcPts val="0"/>
              </a:spcBef>
            </a:pPr>
            <a:r>
              <a:rPr lang="en-US" sz="2000" b="1" dirty="0">
                <a:solidFill>
                  <a:srgbClr val="353280"/>
                </a:solidFill>
              </a:rPr>
              <a:t>Victory Industrial Park Building – New Building</a:t>
            </a:r>
          </a:p>
          <a:p>
            <a:pPr>
              <a:lnSpc>
                <a:spcPts val="2000"/>
              </a:lnSpc>
              <a:spcBef>
                <a:spcPts val="0"/>
              </a:spcBef>
            </a:pPr>
            <a:r>
              <a:rPr lang="en-US" sz="2000" b="1" dirty="0">
                <a:solidFill>
                  <a:srgbClr val="353280"/>
                </a:solidFill>
              </a:rPr>
              <a:t>Elite Aerospace – New or Existing Building</a:t>
            </a:r>
          </a:p>
          <a:p>
            <a:pPr>
              <a:lnSpc>
                <a:spcPts val="2000"/>
              </a:lnSpc>
              <a:spcBef>
                <a:spcPts val="0"/>
              </a:spcBef>
            </a:pPr>
            <a:r>
              <a:rPr lang="en-US" sz="2000" b="1" dirty="0">
                <a:solidFill>
                  <a:srgbClr val="353280"/>
                </a:solidFill>
              </a:rPr>
              <a:t>RobotWorx – New or Expansion of Existing Building</a:t>
            </a:r>
          </a:p>
          <a:p>
            <a:pPr>
              <a:lnSpc>
                <a:spcPts val="2000"/>
              </a:lnSpc>
              <a:spcBef>
                <a:spcPts val="0"/>
              </a:spcBef>
            </a:pPr>
            <a:r>
              <a:rPr lang="en-US" sz="2000" b="1" dirty="0">
                <a:solidFill>
                  <a:srgbClr val="353280"/>
                </a:solidFill>
              </a:rPr>
              <a:t>OhioHealth – $47 Million Expansion </a:t>
            </a:r>
          </a:p>
          <a:p>
            <a:pPr>
              <a:lnSpc>
                <a:spcPts val="2000"/>
              </a:lnSpc>
              <a:spcBef>
                <a:spcPts val="0"/>
              </a:spcBef>
            </a:pPr>
            <a:r>
              <a:rPr lang="en-US" sz="2000" b="1" dirty="0">
                <a:solidFill>
                  <a:srgbClr val="353280"/>
                </a:solidFill>
              </a:rPr>
              <a:t>Mennel Milling – New Building</a:t>
            </a:r>
          </a:p>
          <a:p>
            <a:pPr>
              <a:lnSpc>
                <a:spcPts val="2000"/>
              </a:lnSpc>
              <a:spcBef>
                <a:spcPts val="0"/>
              </a:spcBef>
            </a:pPr>
            <a:r>
              <a:rPr lang="en-US" sz="2000" b="1" dirty="0">
                <a:solidFill>
                  <a:srgbClr val="353280"/>
                </a:solidFill>
              </a:rPr>
              <a:t>U. S. Yachiyo – $45 Million Expansion</a:t>
            </a:r>
          </a:p>
        </p:txBody>
      </p:sp>
      <p:pic>
        <p:nvPicPr>
          <p:cNvPr id="7" name="Picture 6" descr="Can-Do-Logono-Whit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
        <p:nvSpPr>
          <p:cNvPr id="8" name="Rectangle 7"/>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2018 Projects in Progress or in the Pipeline</a:t>
            </a:r>
          </a:p>
        </p:txBody>
      </p:sp>
      <p:sp>
        <p:nvSpPr>
          <p:cNvPr id="10" name="Oval 9">
            <a:extLst>
              <a:ext uri="{FF2B5EF4-FFF2-40B4-BE49-F238E27FC236}">
                <a16:creationId xmlns:a16="http://schemas.microsoft.com/office/drawing/2014/main" id="{D14F0030-5BC9-492D-A22A-714DCA2016F6}"/>
              </a:ext>
            </a:extLst>
          </p:cNvPr>
          <p:cNvSpPr/>
          <p:nvPr/>
        </p:nvSpPr>
        <p:spPr>
          <a:xfrm>
            <a:off x="8480646" y="3858601"/>
            <a:ext cx="2809218" cy="1828333"/>
          </a:xfrm>
          <a:prstGeom prst="ellipse">
            <a:avLst/>
          </a:prstGeom>
          <a:solidFill>
            <a:srgbClr val="3532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5900"/>
              </a:lnSpc>
            </a:pPr>
            <a:r>
              <a:rPr lang="en-US" sz="6000" dirty="0"/>
              <a:t>200</a:t>
            </a:r>
          </a:p>
          <a:p>
            <a:pPr algn="ctr">
              <a:lnSpc>
                <a:spcPts val="2300"/>
              </a:lnSpc>
            </a:pPr>
            <a:r>
              <a:rPr lang="en-US" dirty="0"/>
              <a:t>New MARION Jobs</a:t>
            </a:r>
          </a:p>
        </p:txBody>
      </p:sp>
      <p:sp>
        <p:nvSpPr>
          <p:cNvPr id="11" name="Oval 10">
            <a:extLst>
              <a:ext uri="{FF2B5EF4-FFF2-40B4-BE49-F238E27FC236}">
                <a16:creationId xmlns:a16="http://schemas.microsoft.com/office/drawing/2014/main" id="{8D303DFD-98A0-48D4-AF6D-3E641A661E63}"/>
              </a:ext>
            </a:extLst>
          </p:cNvPr>
          <p:cNvSpPr/>
          <p:nvPr/>
        </p:nvSpPr>
        <p:spPr>
          <a:xfrm>
            <a:off x="8077657" y="1683283"/>
            <a:ext cx="3447593" cy="1745717"/>
          </a:xfrm>
          <a:prstGeom prst="ellipse">
            <a:avLst/>
          </a:prstGeom>
          <a:solidFill>
            <a:srgbClr val="3532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5900"/>
              </a:lnSpc>
            </a:pPr>
            <a:r>
              <a:rPr lang="en-US" sz="4800" dirty="0"/>
              <a:t>$</a:t>
            </a:r>
            <a:r>
              <a:rPr lang="en-US" sz="6000" dirty="0"/>
              <a:t>105M</a:t>
            </a:r>
          </a:p>
          <a:p>
            <a:pPr algn="ctr">
              <a:lnSpc>
                <a:spcPts val="2300"/>
              </a:lnSpc>
            </a:pPr>
            <a:r>
              <a:rPr lang="en-US" dirty="0"/>
              <a:t>New MARION Asset Investments</a:t>
            </a:r>
          </a:p>
        </p:txBody>
      </p:sp>
    </p:spTree>
    <p:extLst>
      <p:ext uri="{BB962C8B-B14F-4D97-AF65-F5344CB8AC3E}">
        <p14:creationId xmlns:p14="http://schemas.microsoft.com/office/powerpoint/2010/main" val="417154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7117" y="1786465"/>
            <a:ext cx="10424867" cy="4418412"/>
          </a:xfrm>
        </p:spPr>
        <p:txBody>
          <a:bodyPr anchor="t" anchorCtr="0">
            <a:noAutofit/>
          </a:bodyPr>
          <a:lstStyle/>
          <a:p>
            <a:pPr>
              <a:lnSpc>
                <a:spcPts val="4520"/>
              </a:lnSpc>
              <a:spcBef>
                <a:spcPts val="0"/>
              </a:spcBef>
              <a:spcAft>
                <a:spcPts val="0"/>
              </a:spcAft>
            </a:pPr>
            <a:r>
              <a:rPr lang="en-US" sz="2800" i="1" dirty="0">
                <a:solidFill>
                  <a:schemeClr val="tx1"/>
                </a:solidFill>
                <a:latin typeface="Arial"/>
                <a:cs typeface="Arial"/>
              </a:rPr>
              <a:t>“</a:t>
            </a:r>
            <a:r>
              <a:rPr lang="mr-IN" sz="2800" i="1" dirty="0">
                <a:solidFill>
                  <a:schemeClr val="tx1"/>
                </a:solidFill>
                <a:latin typeface="Arial"/>
                <a:cs typeface="Arial"/>
              </a:rPr>
              <a:t>…</a:t>
            </a:r>
            <a:r>
              <a:rPr lang="en-US" sz="2800" i="1" dirty="0">
                <a:solidFill>
                  <a:schemeClr val="tx1"/>
                </a:solidFill>
                <a:latin typeface="Arial"/>
                <a:cs typeface="Arial"/>
              </a:rPr>
              <a:t>it’s clear to me you’ve cracked the code on the training </a:t>
            </a:r>
            <a:br>
              <a:rPr lang="en-US" sz="2800" i="1" dirty="0">
                <a:solidFill>
                  <a:schemeClr val="tx1"/>
                </a:solidFill>
                <a:latin typeface="Arial"/>
                <a:cs typeface="Arial"/>
              </a:rPr>
            </a:br>
            <a:r>
              <a:rPr lang="en-US" sz="2800" i="1" dirty="0">
                <a:solidFill>
                  <a:schemeClr val="tx1"/>
                </a:solidFill>
                <a:latin typeface="Arial"/>
                <a:cs typeface="Arial"/>
              </a:rPr>
              <a:t>and transitional education front… Honestly, great work. </a:t>
            </a:r>
            <a:br>
              <a:rPr lang="en-US" sz="2800" i="1" dirty="0">
                <a:solidFill>
                  <a:schemeClr val="tx1"/>
                </a:solidFill>
                <a:latin typeface="Arial"/>
                <a:cs typeface="Arial"/>
              </a:rPr>
            </a:br>
            <a:r>
              <a:rPr lang="en-US" sz="2800" i="1" dirty="0">
                <a:solidFill>
                  <a:schemeClr val="tx1"/>
                </a:solidFill>
                <a:latin typeface="Arial"/>
                <a:cs typeface="Arial"/>
              </a:rPr>
              <a:t>The passion is contagious, and it’s wonderful to see such </a:t>
            </a:r>
            <a:br>
              <a:rPr lang="en-US" sz="2800" i="1" dirty="0">
                <a:solidFill>
                  <a:schemeClr val="tx1"/>
                </a:solidFill>
                <a:latin typeface="Arial"/>
                <a:cs typeface="Arial"/>
              </a:rPr>
            </a:br>
            <a:r>
              <a:rPr lang="en-US" sz="2800" i="1" dirty="0">
                <a:solidFill>
                  <a:schemeClr val="tx1"/>
                </a:solidFill>
                <a:latin typeface="Arial"/>
                <a:cs typeface="Arial"/>
              </a:rPr>
              <a:t>a tightly knit group of individuals genuinely committed </a:t>
            </a:r>
            <a:br>
              <a:rPr lang="en-US" sz="2800" i="1" dirty="0">
                <a:solidFill>
                  <a:schemeClr val="tx1"/>
                </a:solidFill>
                <a:latin typeface="Arial"/>
                <a:cs typeface="Arial"/>
              </a:rPr>
            </a:br>
            <a:r>
              <a:rPr lang="en-US" sz="2800" i="1" dirty="0">
                <a:solidFill>
                  <a:schemeClr val="tx1"/>
                </a:solidFill>
                <a:latin typeface="Arial"/>
                <a:cs typeface="Arial"/>
              </a:rPr>
              <a:t>to growth within the community.”</a:t>
            </a:r>
          </a:p>
          <a:p>
            <a:pPr algn="r">
              <a:lnSpc>
                <a:spcPct val="100000"/>
              </a:lnSpc>
              <a:spcBef>
                <a:spcPts val="0"/>
              </a:spcBef>
              <a:spcAft>
                <a:spcPts val="0"/>
              </a:spcAft>
            </a:pPr>
            <a:r>
              <a:rPr lang="en-US" sz="2800" b="1" dirty="0">
                <a:solidFill>
                  <a:schemeClr val="tx1"/>
                </a:solidFill>
                <a:latin typeface="Arial"/>
                <a:cs typeface="Arial"/>
              </a:rPr>
              <a:t>— CEO Comment</a:t>
            </a:r>
            <a:br>
              <a:rPr lang="en-US" sz="2800" b="1" dirty="0">
                <a:solidFill>
                  <a:schemeClr val="tx1"/>
                </a:solidFill>
                <a:latin typeface="Arial"/>
                <a:cs typeface="Arial"/>
              </a:rPr>
            </a:br>
            <a:r>
              <a:rPr lang="en-US" sz="2400" dirty="0">
                <a:solidFill>
                  <a:schemeClr val="tx1"/>
                </a:solidFill>
                <a:latin typeface="Arial"/>
                <a:cs typeface="Arial"/>
              </a:rPr>
              <a:t>Major Aerospace Corporation</a:t>
            </a:r>
          </a:p>
          <a:p>
            <a:pPr>
              <a:lnSpc>
                <a:spcPct val="100000"/>
              </a:lnSpc>
              <a:spcBef>
                <a:spcPts val="0"/>
              </a:spcBef>
              <a:spcAft>
                <a:spcPts val="0"/>
              </a:spcAft>
            </a:pPr>
            <a:r>
              <a:rPr lang="en-US" sz="1400" dirty="0">
                <a:solidFill>
                  <a:srgbClr val="7F7F7F"/>
                </a:solidFill>
                <a:latin typeface="Arial"/>
                <a:cs typeface="Arial"/>
              </a:rPr>
              <a:t> </a:t>
            </a:r>
          </a:p>
          <a:p>
            <a:endParaRPr lang="en-US" sz="1400" dirty="0">
              <a:solidFill>
                <a:srgbClr val="7F7F7F"/>
              </a:solidFill>
              <a:latin typeface="Arial"/>
              <a:cs typeface="Arial"/>
            </a:endParaRPr>
          </a:p>
        </p:txBody>
      </p:sp>
      <p:sp>
        <p:nvSpPr>
          <p:cNvPr id="6" name="Rectangle 5"/>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We are ready for prime time!</a:t>
            </a:r>
          </a:p>
        </p:txBody>
      </p:sp>
      <p:pic>
        <p:nvPicPr>
          <p:cNvPr id="8" name="Picture 7" descr="Can-Do-Logono-Whi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Tree>
    <p:extLst>
      <p:ext uri="{BB962C8B-B14F-4D97-AF65-F5344CB8AC3E}">
        <p14:creationId xmlns:p14="http://schemas.microsoft.com/office/powerpoint/2010/main" val="305012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arionMade logo1">
            <a:hlinkClick r:id="rId2"/>
          </p:cNvPr>
          <p:cNvPicPr/>
          <p:nvPr/>
        </p:nvPicPr>
        <p:blipFill>
          <a:blip r:embed="rId3">
            <a:extLst>
              <a:ext uri="{28A0092B-C50C-407E-A947-70E740481C1C}">
                <a14:useLocalDpi xmlns:a14="http://schemas.microsoft.com/office/drawing/2010/main"/>
              </a:ext>
            </a:extLst>
          </a:blip>
          <a:srcRect/>
          <a:stretch>
            <a:fillRect/>
          </a:stretch>
        </p:blipFill>
        <p:spPr bwMode="auto">
          <a:xfrm>
            <a:off x="693548" y="3168181"/>
            <a:ext cx="4736237" cy="1055027"/>
          </a:xfrm>
          <a:prstGeom prst="rect">
            <a:avLst/>
          </a:prstGeom>
          <a:noFill/>
          <a:ln>
            <a:noFill/>
          </a:ln>
        </p:spPr>
      </p:pic>
      <p:sp>
        <p:nvSpPr>
          <p:cNvPr id="9" name="Rectangle 8"/>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We have a focused strategy — it’s working!</a:t>
            </a:r>
          </a:p>
        </p:txBody>
      </p:sp>
      <p:pic>
        <p:nvPicPr>
          <p:cNvPr id="12" name="Picture 11" descr="Can-Do-Logono-Whit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
        <p:nvSpPr>
          <p:cNvPr id="2" name="TextBox 1"/>
          <p:cNvSpPr txBox="1"/>
          <p:nvPr/>
        </p:nvSpPr>
        <p:spPr>
          <a:xfrm>
            <a:off x="6601021" y="2316823"/>
            <a:ext cx="3991314" cy="2862322"/>
          </a:xfrm>
          <a:prstGeom prst="rect">
            <a:avLst/>
          </a:prstGeom>
          <a:noFill/>
        </p:spPr>
        <p:txBody>
          <a:bodyPr wrap="square" rtlCol="0">
            <a:spAutoFit/>
          </a:bodyPr>
          <a:lstStyle/>
          <a:p>
            <a:r>
              <a:rPr lang="en-US" sz="3600" b="1" dirty="0">
                <a:latin typeface="Arial"/>
                <a:cs typeface="Arial"/>
              </a:rPr>
              <a:t>MARION:</a:t>
            </a:r>
          </a:p>
          <a:p>
            <a:r>
              <a:rPr lang="en-US" sz="3600" b="1" dirty="0">
                <a:solidFill>
                  <a:srgbClr val="CA0D1C"/>
                </a:solidFill>
                <a:latin typeface="Arial"/>
                <a:cs typeface="Arial"/>
              </a:rPr>
              <a:t>AMERICA’S</a:t>
            </a:r>
          </a:p>
          <a:p>
            <a:r>
              <a:rPr lang="en-US" sz="3600" b="1" dirty="0">
                <a:solidFill>
                  <a:srgbClr val="CA0D1C"/>
                </a:solidFill>
                <a:latin typeface="Arial"/>
                <a:cs typeface="Arial"/>
              </a:rPr>
              <a:t>WORKFORCE</a:t>
            </a:r>
          </a:p>
          <a:p>
            <a:r>
              <a:rPr lang="en-US" sz="3600" b="1" dirty="0">
                <a:solidFill>
                  <a:srgbClr val="CA0D1C"/>
                </a:solidFill>
                <a:latin typeface="Arial"/>
                <a:cs typeface="Arial"/>
              </a:rPr>
              <a:t>DEVELOPMENT</a:t>
            </a:r>
          </a:p>
          <a:p>
            <a:r>
              <a:rPr lang="en-US" sz="3600" b="1" dirty="0">
                <a:solidFill>
                  <a:srgbClr val="CA0D1C"/>
                </a:solidFill>
                <a:latin typeface="Arial"/>
                <a:cs typeface="Arial"/>
              </a:rPr>
              <a:t>CAPITAL</a:t>
            </a:r>
          </a:p>
        </p:txBody>
      </p:sp>
    </p:spTree>
    <p:extLst>
      <p:ext uri="{BB962C8B-B14F-4D97-AF65-F5344CB8AC3E}">
        <p14:creationId xmlns:p14="http://schemas.microsoft.com/office/powerpoint/2010/main" val="236460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825625"/>
            <a:ext cx="10734674" cy="4351338"/>
          </a:xfrm>
        </p:spPr>
        <p:txBody>
          <a:bodyPr>
            <a:noAutofit/>
          </a:bodyPr>
          <a:lstStyle/>
          <a:p>
            <a:pPr lvl="0"/>
            <a:r>
              <a:rPr lang="en-US" sz="2800" b="1" dirty="0">
                <a:solidFill>
                  <a:schemeClr val="tx1"/>
                </a:solidFill>
              </a:rPr>
              <a:t>Reputation Building:</a:t>
            </a:r>
            <a:r>
              <a:rPr lang="en-US" sz="2800" dirty="0">
                <a:solidFill>
                  <a:schemeClr val="tx1"/>
                </a:solidFill>
              </a:rPr>
              <a:t> We will tell powerful "resurgence of Marion" success stories through presentations and selected media. This will enhance Marion’s economic development reputation in site selector circles and among target business sectors to attract more interest and investment. </a:t>
            </a:r>
          </a:p>
        </p:txBody>
      </p:sp>
      <p:sp>
        <p:nvSpPr>
          <p:cNvPr id="5" name="Title 4"/>
          <p:cNvSpPr>
            <a:spLocks noGrp="1"/>
          </p:cNvSpPr>
          <p:nvPr>
            <p:ph type="title"/>
          </p:nvPr>
        </p:nvSpPr>
        <p:spPr/>
        <p:txBody>
          <a:bodyPr/>
          <a:lstStyle/>
          <a:p>
            <a:endParaRPr lang="en-US"/>
          </a:p>
        </p:txBody>
      </p:sp>
      <p:sp>
        <p:nvSpPr>
          <p:cNvPr id="6" name="Rectangle 5"/>
          <p:cNvSpPr/>
          <p:nvPr/>
        </p:nvSpPr>
        <p:spPr>
          <a:xfrm>
            <a:off x="0" y="1"/>
            <a:ext cx="12192000" cy="1301750"/>
          </a:xfrm>
          <a:prstGeom prst="rect">
            <a:avLst/>
          </a:prstGeom>
          <a:solidFill>
            <a:srgbClr val="3532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28625" y="428625"/>
            <a:ext cx="11096625" cy="707886"/>
          </a:xfrm>
          <a:prstGeom prst="rect">
            <a:avLst/>
          </a:prstGeom>
          <a:noFill/>
        </p:spPr>
        <p:txBody>
          <a:bodyPr wrap="square" rtlCol="0">
            <a:spAutoFit/>
          </a:bodyPr>
          <a:lstStyle/>
          <a:p>
            <a:r>
              <a:rPr lang="en-US" sz="4000" dirty="0">
                <a:solidFill>
                  <a:srgbClr val="FFFFFF"/>
                </a:solidFill>
                <a:latin typeface="Arial"/>
                <a:cs typeface="Arial"/>
              </a:rPr>
              <a:t>Our six tactics for success: Six Goals for 2019</a:t>
            </a:r>
          </a:p>
        </p:txBody>
      </p:sp>
      <p:pic>
        <p:nvPicPr>
          <p:cNvPr id="8" name="Picture 7" descr="Can-Do-Logono-Whit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37874" y="5623560"/>
            <a:ext cx="966939" cy="966939"/>
          </a:xfrm>
          <a:prstGeom prst="rect">
            <a:avLst/>
          </a:prstGeom>
        </p:spPr>
      </p:pic>
    </p:spTree>
    <p:extLst>
      <p:ext uri="{BB962C8B-B14F-4D97-AF65-F5344CB8AC3E}">
        <p14:creationId xmlns:p14="http://schemas.microsoft.com/office/powerpoint/2010/main" val="7451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DEC53A-9DF1-4780-BE92-17E971B7A9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2158</TotalTime>
  <Words>759</Words>
  <Application>Microsoft Office PowerPoint</Application>
  <PresentationFormat>Widescreen</PresentationFormat>
  <Paragraphs>79</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Segoe UI</vt:lpstr>
      <vt:lpstr>Segoe UI Light</vt:lpstr>
      <vt:lpstr>WelcomeDoc</vt:lpstr>
      <vt:lpstr>Building on Marion’s Momentum!</vt:lpstr>
      <vt:lpstr>PowerPoint Presentation</vt:lpstr>
      <vt:lpstr>Columbus 2020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Marion CAN DO! Investors</dc:title>
  <dc:creator>Gus Comstock</dc:creator>
  <cp:keywords/>
  <cp:lastModifiedBy>Gus Comstock</cp:lastModifiedBy>
  <cp:revision>70</cp:revision>
  <cp:lastPrinted>2019-01-08T14:33:03Z</cp:lastPrinted>
  <dcterms:created xsi:type="dcterms:W3CDTF">2017-08-21T13:06:22Z</dcterms:created>
  <dcterms:modified xsi:type="dcterms:W3CDTF">2019-01-28T14:46:58Z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y fmtid="{D5CDD505-2E9C-101B-9397-08002B2CF9AE}" pid="4" name="_NewReviewCycle">
    <vt:lpwstr/>
  </property>
</Properties>
</file>